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5" r:id="rId3"/>
    <p:sldId id="276" r:id="rId4"/>
    <p:sldId id="277" r:id="rId5"/>
    <p:sldId id="280" r:id="rId6"/>
    <p:sldId id="281" r:id="rId7"/>
    <p:sldId id="274" r:id="rId8"/>
    <p:sldId id="256" r:id="rId9"/>
    <p:sldId id="267" r:id="rId10"/>
    <p:sldId id="268" r:id="rId11"/>
    <p:sldId id="269" r:id="rId12"/>
    <p:sldId id="270" r:id="rId13"/>
    <p:sldId id="257" r:id="rId14"/>
    <p:sldId id="258" r:id="rId15"/>
    <p:sldId id="271" r:id="rId16"/>
    <p:sldId id="272" r:id="rId17"/>
    <p:sldId id="273" r:id="rId18"/>
  </p:sldIdLst>
  <p:sldSz cx="9906000" cy="6858000" type="A4"/>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1" autoAdjust="0"/>
  </p:normalViewPr>
  <p:slideViewPr>
    <p:cSldViewPr>
      <p:cViewPr varScale="1">
        <p:scale>
          <a:sx n="110" d="100"/>
          <a:sy n="110" d="100"/>
        </p:scale>
        <p:origin x="912"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9574F-F46C-45FC-A9D8-96997DDDFCD2}"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270334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9574F-F46C-45FC-A9D8-96997DDDFCD2}"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363317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9574F-F46C-45FC-A9D8-96997DDDFCD2}"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34946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9574F-F46C-45FC-A9D8-96997DDDFCD2}"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143964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9574F-F46C-45FC-A9D8-96997DDDFCD2}"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7177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79574F-F46C-45FC-A9D8-96997DDDFCD2}"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106038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79574F-F46C-45FC-A9D8-96997DDDFCD2}" type="datetimeFigureOut">
              <a:rPr lang="en-US" smtClean="0"/>
              <a:pPr/>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215200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79574F-F46C-45FC-A9D8-96997DDDFCD2}" type="datetimeFigureOut">
              <a:rPr lang="en-US" smtClean="0"/>
              <a:pPr/>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63842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9574F-F46C-45FC-A9D8-96997DDDFCD2}" type="datetimeFigureOut">
              <a:rPr lang="en-US" smtClean="0"/>
              <a:pPr/>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257919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9574F-F46C-45FC-A9D8-96997DDDFCD2}"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72862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9574F-F46C-45FC-A9D8-96997DDDFCD2}"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C18D-F3ED-4A97-8547-F0FD2D4C9561}" type="slidenum">
              <a:rPr lang="en-US" smtClean="0"/>
              <a:pPr/>
              <a:t>‹#›</a:t>
            </a:fld>
            <a:endParaRPr lang="en-US"/>
          </a:p>
        </p:txBody>
      </p:sp>
    </p:spTree>
    <p:extLst>
      <p:ext uri="{BB962C8B-B14F-4D97-AF65-F5344CB8AC3E}">
        <p14:creationId xmlns:p14="http://schemas.microsoft.com/office/powerpoint/2010/main" val="271496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9574F-F46C-45FC-A9D8-96997DDDFCD2}" type="datetimeFigureOut">
              <a:rPr lang="en-US" smtClean="0"/>
              <a:pPr/>
              <a:t>5/9/2016</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CC18D-F3ED-4A97-8547-F0FD2D4C9561}" type="slidenum">
              <a:rPr lang="en-US" smtClean="0"/>
              <a:pPr/>
              <a:t>‹#›</a:t>
            </a:fld>
            <a:endParaRPr lang="en-US"/>
          </a:p>
        </p:txBody>
      </p:sp>
    </p:spTree>
    <p:extLst>
      <p:ext uri="{BB962C8B-B14F-4D97-AF65-F5344CB8AC3E}">
        <p14:creationId xmlns:p14="http://schemas.microsoft.com/office/powerpoint/2010/main" val="5484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fontScale="92500" lnSpcReduction="10000"/>
          </a:bodyPr>
          <a:lstStyle/>
          <a:p>
            <a:r>
              <a:rPr lang="ro-RO" sz="2400" dirty="0" smtClean="0">
                <a:solidFill>
                  <a:srgbClr val="595959"/>
                </a:solidFill>
              </a:rPr>
              <a:t>Domnului </a:t>
            </a:r>
            <a:r>
              <a:rPr lang="ro-RO" sz="2400" b="1" dirty="0" smtClean="0">
                <a:solidFill>
                  <a:srgbClr val="595959"/>
                </a:solidFill>
              </a:rPr>
              <a:t>Marian Godină</a:t>
            </a:r>
            <a:r>
              <a:rPr lang="ro-RO" sz="2400" dirty="0" smtClean="0">
                <a:solidFill>
                  <a:srgbClr val="595959"/>
                </a:solidFill>
              </a:rPr>
              <a:t> </a:t>
            </a:r>
          </a:p>
          <a:p>
            <a:r>
              <a:rPr lang="ro-RO" sz="2400" dirty="0" smtClean="0">
                <a:solidFill>
                  <a:srgbClr val="595959"/>
                </a:solidFill>
              </a:rPr>
              <a:t>pentru că a folosit cu responsabilitate „fluierul de integritate” și a semnalat public cum superiorii săi au vrut să-l sancționeze, la presiunea unei membre a PSD, pentru că a aplicat legea.</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Domnului </a:t>
            </a:r>
            <a:r>
              <a:rPr lang="ro-RO" sz="2300" b="1" dirty="0" smtClean="0">
                <a:solidFill>
                  <a:schemeClr val="tx1">
                    <a:lumMod val="65000"/>
                    <a:lumOff val="35000"/>
                  </a:schemeClr>
                </a:solidFill>
              </a:rPr>
              <a:t>Ovidiu Vanghele</a:t>
            </a:r>
            <a:endParaRPr lang="en-US" sz="2300" b="1" dirty="0" smtClean="0">
              <a:solidFill>
                <a:schemeClr val="tx1">
                  <a:lumMod val="65000"/>
                  <a:lumOff val="35000"/>
                </a:schemeClr>
              </a:solidFill>
            </a:endParaRP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Domnului </a:t>
            </a:r>
            <a:r>
              <a:rPr lang="ro-RO" sz="2300" b="1" dirty="0" smtClean="0">
                <a:solidFill>
                  <a:schemeClr val="tx1">
                    <a:lumMod val="65000"/>
                    <a:lumOff val="35000"/>
                  </a:schemeClr>
                </a:solidFill>
              </a:rPr>
              <a:t>Dragoș Pătraru</a:t>
            </a:r>
            <a:endParaRPr lang="en-US" sz="2300" b="1" dirty="0" smtClean="0">
              <a:solidFill>
                <a:schemeClr val="tx1">
                  <a:lumMod val="65000"/>
                  <a:lumOff val="35000"/>
                </a:schemeClr>
              </a:solidFill>
            </a:endParaRP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Publicației on-line </a:t>
            </a:r>
            <a:r>
              <a:rPr lang="ro-RO" sz="2300" b="1" dirty="0" smtClean="0">
                <a:solidFill>
                  <a:schemeClr val="tx1">
                    <a:lumMod val="65000"/>
                    <a:lumOff val="35000"/>
                  </a:schemeClr>
                </a:solidFill>
              </a:rPr>
              <a:t>PressOne.ro</a:t>
            </a:r>
            <a:endParaRPr lang="en-US" sz="2300" b="1" dirty="0" smtClean="0">
              <a:solidFill>
                <a:schemeClr val="tx1">
                  <a:lumMod val="65000"/>
                  <a:lumOff val="35000"/>
                </a:schemeClr>
              </a:solidFill>
            </a:endParaRP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Cel mai iubit dintre parcagii</a:t>
            </a:r>
            <a:r>
              <a:rPr lang="en-US" sz="2400" b="1" dirty="0" smtClean="0"/>
              <a:t> </a:t>
            </a:r>
            <a:endParaRPr lang="en-US" sz="2400" b="1" dirty="0">
              <a:latin typeface="Trebuchet MS" pitchFamily="34" charset="0"/>
            </a:endParaRPr>
          </a:p>
        </p:txBody>
      </p:sp>
      <p:sp>
        <p:nvSpPr>
          <p:cNvPr id="3" name="Subtitle 2"/>
          <p:cNvSpPr>
            <a:spLocks noGrp="1"/>
          </p:cNvSpPr>
          <p:nvPr>
            <p:ph type="subTitle" idx="1"/>
          </p:nvPr>
        </p:nvSpPr>
        <p:spPr>
          <a:xfrm>
            <a:off x="560512" y="4077072"/>
            <a:ext cx="8568952" cy="2088232"/>
          </a:xfrm>
        </p:spPr>
        <p:txBody>
          <a:bodyPr>
            <a:normAutofit/>
          </a:bodyPr>
          <a:lstStyle/>
          <a:p>
            <a:r>
              <a:rPr lang="ro-RO" sz="2200" dirty="0" smtClean="0">
                <a:solidFill>
                  <a:schemeClr val="tx1">
                    <a:lumMod val="65000"/>
                    <a:lumOff val="35000"/>
                  </a:schemeClr>
                </a:solidFill>
              </a:rPr>
              <a:t>Domnului </a:t>
            </a:r>
            <a:r>
              <a:rPr lang="ro-RO" sz="2200" b="1" dirty="0" smtClean="0">
                <a:solidFill>
                  <a:schemeClr val="tx1">
                    <a:lumMod val="65000"/>
                    <a:lumOff val="35000"/>
                  </a:schemeClr>
                </a:solidFill>
              </a:rPr>
              <a:t>Mako Ștefan </a:t>
            </a:r>
            <a:r>
              <a:rPr lang="ro-RO" sz="2200" dirty="0" smtClean="0">
                <a:solidFill>
                  <a:schemeClr val="tx1">
                    <a:lumMod val="65000"/>
                    <a:lumOff val="35000"/>
                  </a:schemeClr>
                </a:solidFill>
              </a:rPr>
              <a:t>de la CasaJurnalistului.ro </a:t>
            </a:r>
          </a:p>
          <a:p>
            <a:r>
              <a:rPr lang="ro-RO" sz="2200" dirty="0" smtClean="0">
                <a:solidFill>
                  <a:schemeClr val="tx1">
                    <a:lumMod val="65000"/>
                    <a:lumOff val="35000"/>
                  </a:schemeClr>
                </a:solidFill>
              </a:rPr>
              <a:t>pentru curajul de a povesti despre un etnic rom, pentru curajul de a povesti despre un om sărac, pentru curajul de a relata despre violența din unele secții de poliție.</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2454157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Meseria bate xenofobia</a:t>
            </a:r>
            <a:endParaRPr lang="en-US" sz="2400" dirty="0"/>
          </a:p>
        </p:txBody>
      </p:sp>
      <p:sp>
        <p:nvSpPr>
          <p:cNvPr id="3" name="Subtitle 2"/>
          <p:cNvSpPr>
            <a:spLocks noGrp="1"/>
          </p:cNvSpPr>
          <p:nvPr>
            <p:ph type="subTitle" idx="1"/>
          </p:nvPr>
        </p:nvSpPr>
        <p:spPr>
          <a:xfrm>
            <a:off x="560512" y="4077072"/>
            <a:ext cx="8568952" cy="2088232"/>
          </a:xfrm>
        </p:spPr>
        <p:txBody>
          <a:bodyPr>
            <a:normAutofit/>
          </a:bodyPr>
          <a:lstStyle/>
          <a:p>
            <a:r>
              <a:rPr lang="ro-RO" sz="2200" dirty="0" smtClean="0">
                <a:solidFill>
                  <a:srgbClr val="595959"/>
                </a:solidFill>
              </a:rPr>
              <a:t>pentru contribuția lor la lupta cu stafiile din mințile românilor</a:t>
            </a:r>
            <a:r>
              <a:rPr lang="en-US" sz="2200" dirty="0" smtClean="0">
                <a:solidFill>
                  <a:srgbClr val="595959"/>
                </a:solidFill>
              </a:rPr>
              <a:t> </a:t>
            </a:r>
          </a:p>
          <a:p>
            <a:endParaRPr lang="ro-RO" sz="2200" dirty="0" smtClean="0">
              <a:solidFill>
                <a:srgbClr val="595959"/>
              </a:solidFill>
            </a:endParaRPr>
          </a:p>
          <a:p>
            <a:r>
              <a:rPr lang="ro-RO" sz="2200" dirty="0" smtClean="0">
                <a:solidFill>
                  <a:srgbClr val="595959"/>
                </a:solidFill>
              </a:rPr>
              <a:t>Jurnaliștilor:  </a:t>
            </a:r>
            <a:r>
              <a:rPr lang="ro-RO" sz="2200" b="1" dirty="0" smtClean="0">
                <a:solidFill>
                  <a:srgbClr val="595959"/>
                </a:solidFill>
              </a:rPr>
              <a:t>Ștefan Mako, Matei Bărbulescu, Thomas Câmpean</a:t>
            </a:r>
            <a:r>
              <a:rPr lang="ro-RO" sz="2200" dirty="0" smtClean="0">
                <a:solidFill>
                  <a:srgbClr val="595959"/>
                </a:solidFill>
              </a:rPr>
              <a:t> (fotoreporter) pentru reportajul </a:t>
            </a:r>
            <a:r>
              <a:rPr lang="ro-RO" sz="2200" i="1" dirty="0" smtClean="0">
                <a:solidFill>
                  <a:srgbClr val="595959"/>
                </a:solidFill>
              </a:rPr>
              <a:t>4000 de km garduri, </a:t>
            </a:r>
            <a:r>
              <a:rPr lang="ro-RO" sz="2200" dirty="0" smtClean="0">
                <a:solidFill>
                  <a:srgbClr val="595959"/>
                </a:solidFill>
              </a:rPr>
              <a:t>publicat de </a:t>
            </a:r>
            <a:r>
              <a:rPr lang="ro-RO" sz="2200" b="1" dirty="0" smtClean="0">
                <a:solidFill>
                  <a:srgbClr val="595959"/>
                </a:solidFill>
              </a:rPr>
              <a:t>CasaJurnalistului.ro</a:t>
            </a:r>
          </a:p>
        </p:txBody>
      </p:sp>
    </p:spTree>
    <p:extLst>
      <p:ext uri="{BB962C8B-B14F-4D97-AF65-F5344CB8AC3E}">
        <p14:creationId xmlns:p14="http://schemas.microsoft.com/office/powerpoint/2010/main" val="409191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Meseria bate xenofobia</a:t>
            </a:r>
            <a:endParaRPr lang="en-US" sz="2400" dirty="0"/>
          </a:p>
        </p:txBody>
      </p:sp>
      <p:sp>
        <p:nvSpPr>
          <p:cNvPr id="3" name="Subtitle 2"/>
          <p:cNvSpPr>
            <a:spLocks noGrp="1"/>
          </p:cNvSpPr>
          <p:nvPr>
            <p:ph type="subTitle" idx="1"/>
          </p:nvPr>
        </p:nvSpPr>
        <p:spPr>
          <a:xfrm>
            <a:off x="560512" y="4077072"/>
            <a:ext cx="8568952" cy="2088232"/>
          </a:xfrm>
        </p:spPr>
        <p:txBody>
          <a:bodyPr>
            <a:normAutofit/>
          </a:bodyPr>
          <a:lstStyle/>
          <a:p>
            <a:r>
              <a:rPr lang="ro-RO" sz="2200" dirty="0" smtClean="0">
                <a:solidFill>
                  <a:srgbClr val="595959"/>
                </a:solidFill>
              </a:rPr>
              <a:t>pentru contribuția lor la lupta cu stafiile din mințile românilor</a:t>
            </a:r>
            <a:r>
              <a:rPr lang="en-US" sz="2200" dirty="0" smtClean="0">
                <a:solidFill>
                  <a:srgbClr val="595959"/>
                </a:solidFill>
              </a:rPr>
              <a:t> </a:t>
            </a:r>
          </a:p>
          <a:p>
            <a:endParaRPr lang="ro-RO" sz="2200" dirty="0" smtClean="0">
              <a:solidFill>
                <a:srgbClr val="595959"/>
              </a:solidFill>
            </a:endParaRPr>
          </a:p>
          <a:p>
            <a:r>
              <a:rPr lang="ro-RO" sz="2200" dirty="0" smtClean="0">
                <a:solidFill>
                  <a:srgbClr val="595959"/>
                </a:solidFill>
              </a:rPr>
              <a:t>Jurnaliștilor: </a:t>
            </a:r>
            <a:r>
              <a:rPr lang="ro-RO" sz="2200" b="1" dirty="0" smtClean="0">
                <a:solidFill>
                  <a:srgbClr val="595959"/>
                </a:solidFill>
              </a:rPr>
              <a:t>Ovidiu Vanghele, Andrei Pungovschi</a:t>
            </a:r>
            <a:r>
              <a:rPr lang="ro-RO" sz="2200" dirty="0" smtClean="0">
                <a:solidFill>
                  <a:srgbClr val="595959"/>
                </a:solidFill>
              </a:rPr>
              <a:t> (fotoreporter) </a:t>
            </a:r>
          </a:p>
          <a:p>
            <a:r>
              <a:rPr lang="ro-RO" sz="2200" dirty="0" smtClean="0">
                <a:solidFill>
                  <a:srgbClr val="595959"/>
                </a:solidFill>
              </a:rPr>
              <a:t>pentru reportajul </a:t>
            </a:r>
            <a:r>
              <a:rPr lang="ro-RO" sz="2200" i="1" dirty="0" smtClean="0">
                <a:solidFill>
                  <a:srgbClr val="595959"/>
                </a:solidFill>
              </a:rPr>
              <a:t>Criza refugiaților: Povești de groază, multe întrebări și, deocamdată, prea puține răspunsuri,</a:t>
            </a:r>
            <a:r>
              <a:rPr lang="ro-RO" sz="2200" dirty="0" smtClean="0">
                <a:solidFill>
                  <a:srgbClr val="595959"/>
                </a:solidFill>
              </a:rPr>
              <a:t> publicat de </a:t>
            </a:r>
            <a:r>
              <a:rPr lang="ro-RO" sz="2200" b="1" dirty="0" smtClean="0">
                <a:solidFill>
                  <a:srgbClr val="595959"/>
                </a:solidFill>
              </a:rPr>
              <a:t>Euractiv.ro</a:t>
            </a:r>
            <a:r>
              <a:rPr lang="en-US" sz="2200" dirty="0" smtClean="0">
                <a:solidFill>
                  <a:srgbClr val="595959"/>
                </a:solidFill>
              </a:rPr>
              <a:t> </a:t>
            </a:r>
            <a:endParaRPr lang="ro-RO" sz="2200" b="1" dirty="0" smtClean="0">
              <a:solidFill>
                <a:srgbClr val="595959"/>
              </a:solidFill>
            </a:endParaRPr>
          </a:p>
        </p:txBody>
      </p:sp>
    </p:spTree>
    <p:extLst>
      <p:ext uri="{BB962C8B-B14F-4D97-AF65-F5344CB8AC3E}">
        <p14:creationId xmlns:p14="http://schemas.microsoft.com/office/powerpoint/2010/main" val="4091910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Meseria bate xenofobia</a:t>
            </a:r>
            <a:endParaRPr lang="en-US" sz="2400" dirty="0"/>
          </a:p>
        </p:txBody>
      </p:sp>
      <p:sp>
        <p:nvSpPr>
          <p:cNvPr id="3" name="Subtitle 2"/>
          <p:cNvSpPr>
            <a:spLocks noGrp="1"/>
          </p:cNvSpPr>
          <p:nvPr>
            <p:ph type="subTitle" idx="1"/>
          </p:nvPr>
        </p:nvSpPr>
        <p:spPr>
          <a:xfrm>
            <a:off x="560512" y="4077072"/>
            <a:ext cx="8568952" cy="2088232"/>
          </a:xfrm>
        </p:spPr>
        <p:txBody>
          <a:bodyPr>
            <a:normAutofit/>
          </a:bodyPr>
          <a:lstStyle/>
          <a:p>
            <a:r>
              <a:rPr lang="ro-RO" sz="2200" dirty="0" smtClean="0">
                <a:solidFill>
                  <a:srgbClr val="595959"/>
                </a:solidFill>
              </a:rPr>
              <a:t>Publicației </a:t>
            </a:r>
            <a:r>
              <a:rPr lang="ro-RO" sz="2200" b="1" dirty="0" smtClean="0">
                <a:solidFill>
                  <a:srgbClr val="595959"/>
                </a:solidFill>
              </a:rPr>
              <a:t>Vice</a:t>
            </a:r>
            <a:r>
              <a:rPr lang="ro-RO" sz="2200" dirty="0" smtClean="0">
                <a:solidFill>
                  <a:srgbClr val="595959"/>
                </a:solidFill>
              </a:rPr>
              <a:t> </a:t>
            </a:r>
          </a:p>
          <a:p>
            <a:endParaRPr lang="ro-RO" sz="2200" dirty="0" smtClean="0">
              <a:solidFill>
                <a:srgbClr val="595959"/>
              </a:solidFill>
            </a:endParaRPr>
          </a:p>
          <a:p>
            <a:r>
              <a:rPr lang="ro-RO" sz="2200" dirty="0" smtClean="0">
                <a:solidFill>
                  <a:srgbClr val="595959"/>
                </a:solidFill>
              </a:rPr>
              <a:t>pentru contribuția sa la lupta cu stafiile din mințile românilor,</a:t>
            </a:r>
            <a:r>
              <a:rPr lang="en-US" sz="2200" dirty="0" smtClean="0">
                <a:solidFill>
                  <a:srgbClr val="595959"/>
                </a:solidFill>
              </a:rPr>
              <a:t> </a:t>
            </a:r>
          </a:p>
          <a:p>
            <a:r>
              <a:rPr lang="en-US" sz="2200" dirty="0" err="1" smtClean="0">
                <a:solidFill>
                  <a:srgbClr val="595959"/>
                </a:solidFill>
              </a:rPr>
              <a:t>prin</a:t>
            </a:r>
            <a:r>
              <a:rPr lang="en-US" sz="2200" dirty="0" smtClean="0">
                <a:solidFill>
                  <a:srgbClr val="595959"/>
                </a:solidFill>
              </a:rPr>
              <a:t> </a:t>
            </a:r>
            <a:r>
              <a:rPr lang="ro-RO" sz="2200" dirty="0" smtClean="0">
                <a:solidFill>
                  <a:srgbClr val="595959"/>
                </a:solidFill>
              </a:rPr>
              <a:t>politica editorială multiculturală în problema refugiaților.</a:t>
            </a:r>
            <a:endParaRPr lang="en-US" sz="2200" dirty="0" smtClean="0">
              <a:solidFill>
                <a:srgbClr val="595959"/>
              </a:solidFill>
            </a:endParaRPr>
          </a:p>
        </p:txBody>
      </p:sp>
    </p:spTree>
    <p:extLst>
      <p:ext uri="{BB962C8B-B14F-4D97-AF65-F5344CB8AC3E}">
        <p14:creationId xmlns:p14="http://schemas.microsoft.com/office/powerpoint/2010/main" val="409191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Meseria bate xenofobia</a:t>
            </a:r>
            <a:endParaRPr lang="en-US" sz="2400" dirty="0"/>
          </a:p>
        </p:txBody>
      </p:sp>
      <p:sp>
        <p:nvSpPr>
          <p:cNvPr id="3" name="Subtitle 2"/>
          <p:cNvSpPr>
            <a:spLocks noGrp="1"/>
          </p:cNvSpPr>
          <p:nvPr>
            <p:ph type="subTitle" idx="1"/>
          </p:nvPr>
        </p:nvSpPr>
        <p:spPr>
          <a:xfrm>
            <a:off x="560512" y="4077072"/>
            <a:ext cx="8568952" cy="2088232"/>
          </a:xfrm>
        </p:spPr>
        <p:txBody>
          <a:bodyPr>
            <a:normAutofit/>
          </a:bodyPr>
          <a:lstStyle/>
          <a:p>
            <a:r>
              <a:rPr lang="ro-RO" sz="2200" dirty="0" smtClean="0">
                <a:solidFill>
                  <a:srgbClr val="595959"/>
                </a:solidFill>
              </a:rPr>
              <a:t>pentru contribuția sa la lupta cu stafiile din mințile românilor,</a:t>
            </a:r>
            <a:r>
              <a:rPr lang="en-US" sz="2200" dirty="0" smtClean="0">
                <a:solidFill>
                  <a:srgbClr val="595959"/>
                </a:solidFill>
              </a:rPr>
              <a:t> </a:t>
            </a:r>
            <a:endParaRPr lang="ro-RO" sz="2200" dirty="0" smtClean="0">
              <a:solidFill>
                <a:srgbClr val="595959"/>
              </a:solidFill>
            </a:endParaRPr>
          </a:p>
          <a:p>
            <a:r>
              <a:rPr lang="ro-RO" sz="2200" dirty="0" smtClean="0">
                <a:solidFill>
                  <a:srgbClr val="595959"/>
                </a:solidFill>
              </a:rPr>
              <a:t>lui</a:t>
            </a:r>
            <a:r>
              <a:rPr lang="ro-RO" sz="2200" b="1" dirty="0" smtClean="0">
                <a:solidFill>
                  <a:srgbClr val="595959"/>
                </a:solidFill>
              </a:rPr>
              <a:t> Andrei Manțog</a:t>
            </a:r>
            <a:r>
              <a:rPr lang="ro-RO" sz="2200" dirty="0" smtClean="0">
                <a:solidFill>
                  <a:srgbClr val="595959"/>
                </a:solidFill>
              </a:rPr>
              <a:t>, de la </a:t>
            </a:r>
            <a:r>
              <a:rPr lang="ro-RO" sz="2200" b="1" dirty="0" smtClean="0">
                <a:solidFill>
                  <a:srgbClr val="595959"/>
                </a:solidFill>
              </a:rPr>
              <a:t>Kamikaze,</a:t>
            </a:r>
            <a:r>
              <a:rPr lang="ro-RO" sz="2200" dirty="0" smtClean="0">
                <a:solidFill>
                  <a:srgbClr val="595959"/>
                </a:solidFill>
              </a:rPr>
              <a:t> </a:t>
            </a:r>
          </a:p>
          <a:p>
            <a:r>
              <a:rPr lang="ro-RO" sz="2200" dirty="0" smtClean="0">
                <a:solidFill>
                  <a:srgbClr val="595959"/>
                </a:solidFill>
              </a:rPr>
              <a:t>ca să îl încurajăm să renunțe la ideea de a părăsi România pentru că e xenofobă.</a:t>
            </a:r>
            <a:endParaRPr lang="en-US" sz="2200" dirty="0">
              <a:solidFill>
                <a:srgbClr val="595959"/>
              </a:solidFill>
            </a:endParaRPr>
          </a:p>
        </p:txBody>
      </p:sp>
    </p:spTree>
    <p:extLst>
      <p:ext uri="{BB962C8B-B14F-4D97-AF65-F5344CB8AC3E}">
        <p14:creationId xmlns:p14="http://schemas.microsoft.com/office/powerpoint/2010/main" val="409191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400" dirty="0" smtClean="0">
                <a:solidFill>
                  <a:srgbClr val="595959"/>
                </a:solidFill>
              </a:rPr>
              <a:t>Domnului </a:t>
            </a:r>
            <a:r>
              <a:rPr lang="ro-RO" sz="2400" b="1" dirty="0" smtClean="0">
                <a:solidFill>
                  <a:srgbClr val="595959"/>
                </a:solidFill>
              </a:rPr>
              <a:t>Alin Goga</a:t>
            </a:r>
            <a:r>
              <a:rPr lang="ro-RO" sz="2400" dirty="0" smtClean="0">
                <a:solidFill>
                  <a:srgbClr val="595959"/>
                </a:solidFill>
              </a:rPr>
              <a:t> </a:t>
            </a:r>
            <a:r>
              <a:rPr lang="en-US" sz="2400" dirty="0" smtClean="0">
                <a:solidFill>
                  <a:srgbClr val="595959"/>
                </a:solidFill>
              </a:rPr>
              <a:t> </a:t>
            </a:r>
            <a:endParaRPr lang="ro-RO" sz="2400" dirty="0" smtClean="0">
              <a:solidFill>
                <a:srgbClr val="595959"/>
              </a:solidFill>
            </a:endParaRPr>
          </a:p>
          <a:p>
            <a:r>
              <a:rPr lang="ro-RO" sz="2400" dirty="0" smtClean="0">
                <a:solidFill>
                  <a:srgbClr val="595959"/>
                </a:solidFill>
              </a:rPr>
              <a:t>pentru că a folosit cu responsabilitate „fluierul de integritate” și a semnalat public gropile din CNADNR.</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400" dirty="0" smtClean="0">
                <a:solidFill>
                  <a:srgbClr val="595959"/>
                </a:solidFill>
              </a:rPr>
              <a:t>Domnului </a:t>
            </a:r>
            <a:r>
              <a:rPr lang="ro-RO" sz="2400" b="1" dirty="0" smtClean="0">
                <a:solidFill>
                  <a:srgbClr val="595959"/>
                </a:solidFill>
              </a:rPr>
              <a:t>Liviu Costache </a:t>
            </a:r>
            <a:endParaRPr lang="ro-RO" sz="2400" dirty="0" smtClean="0">
              <a:solidFill>
                <a:srgbClr val="595959"/>
              </a:solidFill>
            </a:endParaRPr>
          </a:p>
          <a:p>
            <a:r>
              <a:rPr lang="ro-RO" sz="2400" dirty="0" smtClean="0">
                <a:solidFill>
                  <a:srgbClr val="595959"/>
                </a:solidFill>
              </a:rPr>
              <a:t>pentru că a folosit cu responsabilitate „fluierul de integritate” și a semnalat public gropile din CNADNR.</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400" dirty="0" smtClean="0">
                <a:solidFill>
                  <a:srgbClr val="595959"/>
                </a:solidFill>
              </a:rPr>
              <a:t>Domnului </a:t>
            </a:r>
            <a:r>
              <a:rPr lang="ro-RO" sz="2400" b="1" dirty="0" smtClean="0">
                <a:solidFill>
                  <a:srgbClr val="595959"/>
                </a:solidFill>
              </a:rPr>
              <a:t>Claudiu Țuțulan</a:t>
            </a:r>
            <a:r>
              <a:rPr lang="ro-RO" sz="2400" dirty="0" smtClean="0"/>
              <a:t> </a:t>
            </a:r>
            <a:r>
              <a:rPr lang="en-US" sz="2400" dirty="0" smtClean="0"/>
              <a:t> </a:t>
            </a:r>
            <a:endParaRPr lang="ro-RO" sz="2400" dirty="0" smtClean="0">
              <a:solidFill>
                <a:srgbClr val="595959"/>
              </a:solidFill>
            </a:endParaRPr>
          </a:p>
          <a:p>
            <a:r>
              <a:rPr lang="ro-RO" sz="2400" dirty="0" smtClean="0">
                <a:solidFill>
                  <a:srgbClr val="595959"/>
                </a:solidFill>
              </a:rPr>
              <a:t>pentru că a folosit cu responsabilitate „fluierul de integritate” și a semnalat public gropile din CNADNR.</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fontScale="92500" lnSpcReduction="10000"/>
          </a:bodyPr>
          <a:lstStyle/>
          <a:p>
            <a:r>
              <a:rPr lang="ro-RO" sz="2400" b="1" dirty="0" smtClean="0">
                <a:solidFill>
                  <a:srgbClr val="595959"/>
                </a:solidFill>
              </a:rPr>
              <a:t>Cetățenilor activiști din Sebeș</a:t>
            </a:r>
            <a:r>
              <a:rPr lang="ro-RO" sz="2400" dirty="0" smtClean="0">
                <a:solidFill>
                  <a:srgbClr val="595959"/>
                </a:solidFill>
              </a:rPr>
              <a:t> </a:t>
            </a:r>
          </a:p>
          <a:p>
            <a:r>
              <a:rPr lang="ro-RO" sz="2400" dirty="0" smtClean="0">
                <a:solidFill>
                  <a:srgbClr val="595959"/>
                </a:solidFill>
              </a:rPr>
              <a:t>pentru că păzesc cerul Sebeșului de norii de formaldehidă și pentru că nu se lasă intimidați de procesele în care compania Kronospan îi amenință cu amenzi și despăgubiri de câte 250.000 de lei de fluierat.</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Arbitru al integrității</a:t>
            </a:r>
            <a:endParaRPr lang="en-US" sz="2400" b="1" dirty="0"/>
          </a:p>
        </p:txBody>
      </p:sp>
      <p:sp>
        <p:nvSpPr>
          <p:cNvPr id="3" name="Subtitle 2"/>
          <p:cNvSpPr>
            <a:spLocks noGrp="1"/>
          </p:cNvSpPr>
          <p:nvPr>
            <p:ph type="subTitle" idx="1"/>
          </p:nvPr>
        </p:nvSpPr>
        <p:spPr>
          <a:xfrm>
            <a:off x="560512" y="4077072"/>
            <a:ext cx="8568952" cy="2088232"/>
          </a:xfrm>
        </p:spPr>
        <p:txBody>
          <a:bodyPr>
            <a:normAutofit fontScale="92500" lnSpcReduction="10000"/>
          </a:bodyPr>
          <a:lstStyle/>
          <a:p>
            <a:r>
              <a:rPr lang="ro-RO" sz="2400" dirty="0" smtClean="0">
                <a:solidFill>
                  <a:srgbClr val="595959"/>
                </a:solidFill>
              </a:rPr>
              <a:t>Domnului </a:t>
            </a:r>
            <a:r>
              <a:rPr lang="ro-RO" sz="2400" b="1" dirty="0" smtClean="0">
                <a:solidFill>
                  <a:srgbClr val="595959"/>
                </a:solidFill>
              </a:rPr>
              <a:t>Andrei Rus</a:t>
            </a:r>
            <a:r>
              <a:rPr lang="ro-RO" sz="2400" dirty="0" smtClean="0">
                <a:solidFill>
                  <a:srgbClr val="595959"/>
                </a:solidFill>
              </a:rPr>
              <a:t> </a:t>
            </a:r>
          </a:p>
          <a:p>
            <a:r>
              <a:rPr lang="ro-RO" sz="2400" dirty="0" smtClean="0">
                <a:solidFill>
                  <a:srgbClr val="595959"/>
                </a:solidFill>
              </a:rPr>
              <a:t>pentru că a folosit cu responsabilitate „fluierul de integritate” și a semnalat public presiunile conducerii UNATC asupra revistei Film Menu, devenind apoi ținta unor sancțiuni staliniste.</a:t>
            </a:r>
            <a:endParaRPr lang="en-US" sz="2400" dirty="0" smtClean="0">
              <a:solidFill>
                <a:srgbClr val="595959"/>
              </a:solidFill>
            </a:endParaRPr>
          </a:p>
          <a:p>
            <a:r>
              <a:rPr lang="ro-RO" sz="2300" dirty="0" smtClean="0">
                <a:solidFill>
                  <a:schemeClr val="tx1">
                    <a:lumMod val="65000"/>
                    <a:lumOff val="35000"/>
                  </a:schemeClr>
                </a:solidFill>
              </a:rPr>
              <a:t>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Doamnei </a:t>
            </a:r>
            <a:r>
              <a:rPr lang="ro-RO" sz="2300" b="1" dirty="0" smtClean="0">
                <a:solidFill>
                  <a:schemeClr val="tx1">
                    <a:lumMod val="65000"/>
                    <a:lumOff val="35000"/>
                  </a:schemeClr>
                </a:solidFill>
              </a:rPr>
              <a:t>Emilia Șercan</a:t>
            </a:r>
            <a:endParaRPr lang="en-US" sz="2300" b="1" dirty="0" smtClean="0">
              <a:solidFill>
                <a:schemeClr val="tx1">
                  <a:lumMod val="65000"/>
                  <a:lumOff val="35000"/>
                </a:schemeClr>
              </a:solidFill>
            </a:endParaRP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Doamnei </a:t>
            </a:r>
            <a:r>
              <a:rPr lang="ro-RO" sz="2300" b="1" dirty="0" smtClean="0">
                <a:solidFill>
                  <a:schemeClr val="tx1">
                    <a:lumMod val="65000"/>
                    <a:lumOff val="35000"/>
                  </a:schemeClr>
                </a:solidFill>
              </a:rPr>
              <a:t>Sidonia Bogdan</a:t>
            </a:r>
            <a:r>
              <a:rPr lang="en-US" sz="2300" b="1" dirty="0" smtClean="0">
                <a:solidFill>
                  <a:schemeClr val="tx1">
                    <a:lumMod val="65000"/>
                    <a:lumOff val="35000"/>
                  </a:schemeClr>
                </a:solidFill>
              </a:rPr>
              <a:t> </a:t>
            </a: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728" y="3284984"/>
            <a:ext cx="4896544" cy="504056"/>
          </a:xfrm>
        </p:spPr>
        <p:txBody>
          <a:bodyPr>
            <a:normAutofit/>
          </a:bodyPr>
          <a:lstStyle/>
          <a:p>
            <a:r>
              <a:rPr lang="ro-RO" sz="2400" b="1" dirty="0" smtClean="0"/>
              <a:t>Erou pe frontul interesului public</a:t>
            </a:r>
            <a:endParaRPr lang="en-US" sz="2400" b="1" dirty="0"/>
          </a:p>
        </p:txBody>
      </p:sp>
      <p:sp>
        <p:nvSpPr>
          <p:cNvPr id="3" name="Subtitle 2"/>
          <p:cNvSpPr>
            <a:spLocks noGrp="1"/>
          </p:cNvSpPr>
          <p:nvPr>
            <p:ph type="subTitle" idx="1"/>
          </p:nvPr>
        </p:nvSpPr>
        <p:spPr>
          <a:xfrm>
            <a:off x="560512" y="4077072"/>
            <a:ext cx="8568952" cy="2088232"/>
          </a:xfrm>
        </p:spPr>
        <p:txBody>
          <a:bodyPr>
            <a:normAutofit/>
          </a:bodyPr>
          <a:lstStyle/>
          <a:p>
            <a:r>
              <a:rPr lang="ro-RO" sz="2300" dirty="0" smtClean="0">
                <a:solidFill>
                  <a:schemeClr val="tx1">
                    <a:lumMod val="65000"/>
                    <a:lumOff val="35000"/>
                  </a:schemeClr>
                </a:solidFill>
              </a:rPr>
              <a:t>Doamnei </a:t>
            </a:r>
            <a:r>
              <a:rPr lang="ro-RO" sz="2300" b="1" dirty="0" smtClean="0">
                <a:solidFill>
                  <a:schemeClr val="tx1">
                    <a:lumMod val="65000"/>
                    <a:lumOff val="35000"/>
                  </a:schemeClr>
                </a:solidFill>
              </a:rPr>
              <a:t>Ana Poenariu</a:t>
            </a:r>
            <a:endParaRPr lang="en-US" sz="2300" b="1" dirty="0" smtClean="0">
              <a:solidFill>
                <a:schemeClr val="tx1">
                  <a:lumMod val="65000"/>
                  <a:lumOff val="35000"/>
                </a:schemeClr>
              </a:solidFill>
            </a:endParaRPr>
          </a:p>
          <a:p>
            <a:r>
              <a:rPr lang="ro-RO" sz="2300" dirty="0" smtClean="0">
                <a:solidFill>
                  <a:schemeClr val="tx1">
                    <a:lumMod val="65000"/>
                    <a:lumOff val="35000"/>
                  </a:schemeClr>
                </a:solidFill>
              </a:rPr>
              <a:t>pentru că nu a cedat în fața tacticilor de intimidare practicate de generalul Oprea și a arătat lumii că generalul este gol. </a:t>
            </a:r>
            <a:endParaRPr lang="en-US" sz="2300" dirty="0" smtClean="0">
              <a:solidFill>
                <a:schemeClr val="tx1">
                  <a:lumMod val="65000"/>
                  <a:lumOff val="35000"/>
                </a:schemeClr>
              </a:solidFill>
            </a:endParaRPr>
          </a:p>
          <a:p>
            <a:r>
              <a:rPr lang="ro-RO" sz="2000" dirty="0" smtClean="0"/>
              <a:t> </a:t>
            </a:r>
            <a:endParaRPr lang="en-US" sz="2000" dirty="0" smtClean="0"/>
          </a:p>
          <a:p>
            <a:endParaRPr lang="en-US" sz="2000" b="1" dirty="0">
              <a:latin typeface="Trebuchet MS" pitchFamily="34" charset="0"/>
            </a:endParaRPr>
          </a:p>
        </p:txBody>
      </p:sp>
    </p:spTree>
    <p:extLst>
      <p:ext uri="{BB962C8B-B14F-4D97-AF65-F5344CB8AC3E}">
        <p14:creationId xmlns:p14="http://schemas.microsoft.com/office/powerpoint/2010/main" val="292365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515</Words>
  <Application>Microsoft Office PowerPoint</Application>
  <PresentationFormat>A4 Paper (210x297 mm)</PresentationFormat>
  <Paragraphs>75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Office Theme</vt:lpstr>
      <vt:lpstr>Arbitru al integrității</vt:lpstr>
      <vt:lpstr>Arbitru al integrității</vt:lpstr>
      <vt:lpstr>Arbitru al integrității</vt:lpstr>
      <vt:lpstr>Arbitru al integrității</vt:lpstr>
      <vt:lpstr>Arbitru al integrității</vt:lpstr>
      <vt:lpstr>Arbitru al integrității</vt:lpstr>
      <vt:lpstr>Erou pe frontul interesului public</vt:lpstr>
      <vt:lpstr>Erou pe frontul interesului public</vt:lpstr>
      <vt:lpstr>Erou pe frontul interesului public</vt:lpstr>
      <vt:lpstr>Erou pe frontul interesului public</vt:lpstr>
      <vt:lpstr>Erou pe frontul interesului public</vt:lpstr>
      <vt:lpstr>Erou pe frontul interesului public</vt:lpstr>
      <vt:lpstr>Cel mai iubit dintre parcagii </vt:lpstr>
      <vt:lpstr>Meseria bate xenofobia</vt:lpstr>
      <vt:lpstr>Meseria bate xenofobia</vt:lpstr>
      <vt:lpstr>Meseria bate xenofobia</vt:lpstr>
      <vt:lpstr>Meseria bate xenofobia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 si prenume</dc:title>
  <dc:creator>psi</dc:creator>
  <cp:lastModifiedBy>Maria-PC</cp:lastModifiedBy>
  <cp:revision>30</cp:revision>
  <cp:lastPrinted>2016-05-08T13:29:46Z</cp:lastPrinted>
  <dcterms:created xsi:type="dcterms:W3CDTF">2016-05-08T12:21:40Z</dcterms:created>
  <dcterms:modified xsi:type="dcterms:W3CDTF">2016-05-09T08:56:23Z</dcterms:modified>
</cp:coreProperties>
</file>